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7" r:id="rId6"/>
    <p:sldId id="260" r:id="rId7"/>
    <p:sldId id="261" r:id="rId8"/>
    <p:sldId id="272" r:id="rId9"/>
    <p:sldId id="266" r:id="rId10"/>
    <p:sldId id="273" r:id="rId11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49" d="100"/>
          <a:sy n="49" d="100"/>
        </p:scale>
        <p:origin x="-147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5BB2F-65EF-4F30-9BDD-F6D67ECC711B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E0D6C-F3F7-46C0-BF5C-202B72060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133" y="857224"/>
            <a:ext cx="6482999" cy="8402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dirty="0" smtClean="0"/>
              <a:t>МБДОУ </a:t>
            </a:r>
            <a:r>
              <a:rPr lang="ru-RU" sz="2000" b="1" dirty="0" err="1" smtClean="0"/>
              <a:t>Белоберезковский</a:t>
            </a:r>
            <a:r>
              <a:rPr lang="ru-RU" sz="2000" b="1" dirty="0" smtClean="0"/>
              <a:t> детский сад комбинированного типа «Солнышко».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pPr algn="ctr"/>
            <a:r>
              <a:rPr lang="ru-RU" sz="3200" b="1" dirty="0" smtClean="0"/>
              <a:t>Логопедический </a:t>
            </a:r>
            <a:r>
              <a:rPr lang="ru-RU" sz="3200" b="1" dirty="0"/>
              <a:t>проект</a:t>
            </a:r>
            <a:endParaRPr lang="ru-RU" sz="3200" dirty="0"/>
          </a:p>
          <a:p>
            <a:pPr algn="ctr"/>
            <a:r>
              <a:rPr lang="ru-RU" sz="3200" b="1" dirty="0" smtClean="0"/>
              <a:t>«Послушные пальчики»</a:t>
            </a:r>
            <a:endParaRPr lang="ru-RU" sz="3200" dirty="0"/>
          </a:p>
          <a:p>
            <a:pPr algn="ctr"/>
            <a:endParaRPr lang="ru-RU" sz="3200" b="1" i="1" dirty="0" smtClean="0"/>
          </a:p>
          <a:p>
            <a:pPr algn="ctr"/>
            <a:endParaRPr lang="ru-RU" sz="3200" b="1" i="1" dirty="0" smtClean="0"/>
          </a:p>
          <a:p>
            <a:pPr algn="ctr"/>
            <a:endParaRPr lang="ru-RU" sz="3200" b="1" i="1" dirty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/>
          </a:p>
          <a:p>
            <a:pPr algn="ctr"/>
            <a:r>
              <a:rPr lang="ru-RU" sz="2000" b="1" i="1" dirty="0" smtClean="0"/>
              <a:t>  Учитель-логопед:</a:t>
            </a:r>
          </a:p>
          <a:p>
            <a:pPr algn="ctr"/>
            <a:r>
              <a:rPr lang="ru-RU" sz="2000" b="1" i="1" dirty="0" smtClean="0"/>
              <a:t> </a:t>
            </a:r>
            <a:r>
              <a:rPr lang="ru-RU" sz="2000" b="1" i="1" dirty="0" err="1" smtClean="0"/>
              <a:t>Сойко</a:t>
            </a:r>
            <a:r>
              <a:rPr lang="ru-RU" sz="2000" b="1" i="1" dirty="0" smtClean="0"/>
              <a:t> Наталья Сергеевна</a:t>
            </a:r>
          </a:p>
          <a:p>
            <a:pPr algn="ctr"/>
            <a:endParaRPr lang="ru-RU" sz="2000" b="1" i="1" dirty="0"/>
          </a:p>
          <a:p>
            <a:pPr algn="ctr"/>
            <a:endParaRPr lang="ru-RU" sz="2000" b="1" i="1" dirty="0" smtClean="0"/>
          </a:p>
          <a:p>
            <a:pPr algn="ctr"/>
            <a:r>
              <a:rPr lang="ru-RU" sz="2000" b="1" i="1" dirty="0" err="1" smtClean="0"/>
              <a:t>пгт</a:t>
            </a:r>
            <a:r>
              <a:rPr lang="ru-RU" sz="2000" b="1" i="1" dirty="0" smtClean="0"/>
              <a:t> Белая Берёзка</a:t>
            </a:r>
            <a:endParaRPr lang="ru-RU" sz="2000" b="1" i="1" dirty="0"/>
          </a:p>
          <a:p>
            <a:pPr algn="ctr"/>
            <a:r>
              <a:rPr lang="ru-RU" sz="2000" b="1" i="1" dirty="0" smtClean="0"/>
              <a:t>2014г.</a:t>
            </a:r>
          </a:p>
          <a:p>
            <a:pPr algn="ctr"/>
            <a:endParaRPr lang="ru-RU" sz="2000" dirty="0"/>
          </a:p>
        </p:txBody>
      </p:sp>
      <p:pic>
        <p:nvPicPr>
          <p:cNvPr id="8" name="Рисунок 7" descr="515px-6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8" y="3143240"/>
            <a:ext cx="3143272" cy="365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66" y="214282"/>
            <a:ext cx="6286544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Диагностика  пальчиковой моторики рук.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Приемы (по подражанию) для всех возрастных групп (выполнить под счет):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 Пальцы сжать в кулак — разжать.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Держа ладони на поверхности стола, разъединить пальцы, соединить вместе (5—6 раз).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Сложить пальцы в кольцо - раскрыть ладонь (5—6 раз).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Попеременно соединять все пальцы руки с большим, сначала правой руки, затем левой, затем обеих рук одновременно провести в виде игрового упражнения «Здравствуй, пальчик»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По словесной инструкции.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На обеих руках одновременно показать второй и третий пальцы (5—6 раз).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• На обеих руках одновременно показать второй и пятый пальцы (5—6 раз).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На обеих руках одновременно положить вторые пальцы на третьи (5—6 раз).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• На обеих руках одновременно положить третьи пальцы на вторые (5—6 раз).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Баллы: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 балл- невыполнение; объём движений не полный, темп медленный, слабая способность к переключению, движения не точные, координация нарушена.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 балла – объём движений не полный , темп медленный или быстрый, движения могут наблюдаться с небольшими ошибками, координация не нарушена.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3 балла-  объём движений  полный, темп нормальный, переключаемость точная,  координация не нарушена.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8" y="285720"/>
            <a:ext cx="628654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Актуальность.</a:t>
            </a:r>
          </a:p>
          <a:p>
            <a:r>
              <a:rPr lang="ru-RU" dirty="0" smtClean="0"/>
              <a:t>Практика работы в последние годы показывает слабое развитие общей моторики детей (и в частности – руки), общую неготовность большинства дошкольников к письму, проблемы с речевым развитием. Всё это взаимосвязано и имеет под собой обоснование. Биологами было установлено, что в головном мозге человека центры, отвечающие за речь и движения пальцев рук, расположены очень близко. И, если мы развиваем мелкую моторику, то тем самым активизируем и соседние зоны мозга, отвечающие за речь  Речь формируется под воздействием кинетических импульсов от рук, точнее от пальцев. Обычно ребёнок, имеющий высокий уровень развития мелкой моторики умеет логически рассуждать, у него достаточно развиты память, внимание, связная речь. О пальчиковых играх можно говорить как о великолепном универсальном, дидактическом и развивающем материале. Методика и смысл данных игр состоит в том, что нервные окончания рук воздействуют на мозг ребёнка и мозговая деятельность активизируется. Упражнения для развития мелкой моторики помогают стимулировать воображение ребёнка, развивать творческие способности, ориентировку в пространстве, мышление, зрительную память, фантазию. Работа по развитию движений рук должна проводиться регулярно, только тогда будет достигнут наибольший результат.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1_мотори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8" y="7215206"/>
            <a:ext cx="2053603" cy="15402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604" y="857224"/>
            <a:ext cx="5875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smtClean="0"/>
              <a:t>Развитие мелкой моторики пальцев рук посредством пальчиковых игр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42" y="2643174"/>
            <a:ext cx="58579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0488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rabicParenR"/>
            </a:pPr>
            <a:r>
              <a:rPr lang="ru-RU" sz="2400" dirty="0" smtClean="0"/>
              <a:t>Сформировать комплект диагностических материалов по оценке и учёту индивидуальных особенностей развития мелкой моторики руки детей 5-6 лет. 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Определить систему работы по развитию мелкой моторики руки.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  Скоординировать работу по решению данной проблемы воспитателей и родителей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8" y="3143240"/>
            <a:ext cx="59472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</a:rPr>
              <a:t>Пути решения проекта: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 использование пальчиковых игр в процессе НОД, в повседневной жизни ребенка;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 информационные стенды для родителей;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 разработка приемов для развития пальчиковой моторики;</a:t>
            </a:r>
          </a:p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- анализ методической литературы по данной теме.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46" y="428596"/>
            <a:ext cx="41433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Участники проекта: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-дети старшей группы.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-сотрудники;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-родители</a:t>
            </a:r>
          </a:p>
          <a:p>
            <a:pPr marL="45720" indent="0">
              <a:buNone/>
            </a:pP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 Продукт проекта:</a:t>
            </a:r>
          </a:p>
          <a:p>
            <a:pPr marL="45720" indent="0">
              <a:buNone/>
            </a:pPr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Презентация.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2918" y="1000100"/>
            <a:ext cx="567932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Вид проекта: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</a:rPr>
              <a:t>Исследовательско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- познавательный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По составу участников:    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групповой.</a:t>
            </a:r>
          </a:p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По срокам реализации:   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долгосрочный.</a:t>
            </a:r>
          </a:p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Время реализации проекта: </a:t>
            </a:r>
          </a:p>
          <a:p>
            <a:pPr marL="45720" indent="0">
              <a:buNone/>
            </a:pP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сентябрь 2014- май 2015год.</a:t>
            </a:r>
          </a:p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Автор проекта:  </a:t>
            </a:r>
            <a:r>
              <a:rPr lang="ru-RU" sz="2800" i="1" dirty="0" err="1" smtClean="0">
                <a:solidFill>
                  <a:schemeClr val="tx2">
                    <a:lumMod val="50000"/>
                  </a:schemeClr>
                </a:solidFill>
              </a:rPr>
              <a:t>Сойко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Наталья Сергеевна</a:t>
            </a:r>
          </a:p>
          <a:p>
            <a:pPr marL="45720" indent="0">
              <a:buNone/>
            </a:pPr>
            <a:r>
              <a:rPr lang="ru-RU" sz="2800" i="1" u="sng" dirty="0" smtClean="0">
                <a:solidFill>
                  <a:schemeClr val="tx2">
                    <a:lumMod val="50000"/>
                  </a:schemeClr>
                </a:solidFill>
              </a:rPr>
              <a:t>Помещение: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</a:rPr>
              <a:t> логопедический кабинет.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80" y="642910"/>
            <a:ext cx="628652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Ожидаемый результат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1.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Развитие пальчиковой моторики;</a:t>
            </a:r>
            <a:endParaRPr kumimoji="0" lang="ru-RU" sz="240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502920" indent="-457200"/>
            <a:r>
              <a:rPr kumimoji="0" lang="ru-RU" sz="240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2. Разработать перспективный план и картотеку по развитию пальчиковой моторики .</a:t>
            </a:r>
          </a:p>
          <a:p>
            <a:pPr marL="502920" indent="-45720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3. Обогащение материально-технической базы МБДОУ.</a:t>
            </a:r>
          </a:p>
          <a:p>
            <a:pPr marL="502920" indent="-45720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4. Повышение эффективности педагогической деятельности, улучшение качества образовательных услуг.</a:t>
            </a:r>
          </a:p>
          <a:p>
            <a:pPr marL="502920" indent="-45720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5. Обновление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образовательно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– развивающей среды.</a:t>
            </a:r>
          </a:p>
          <a:p>
            <a:pPr marL="502920" indent="-45720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6. Повышение психолого-педагогической компетентности родителей в вопросах воспитания и развития своих детей.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43050" y="285720"/>
            <a:ext cx="33797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реализации проекта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8" y="642910"/>
            <a:ext cx="30833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1 этап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Подготовительный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8" y="1000101"/>
            <a:ext cx="6357982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Изучить литературу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по вопросу развития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пальчиковой моторики у детей.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Создать рабочую группу, распределить обязанности;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Разработать стратегию и концепцию проекта;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Создать условия для реализации проекта.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Составление перспективного плана работы над развитием мелкой моторики.</a:t>
            </a:r>
            <a:endParaRPr lang="ru-RU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Планирование работы с педагогами и с родителями по вопросу формирования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мелкой моторики.</a:t>
            </a:r>
          </a:p>
          <a:p>
            <a:pPr marL="457200" indent="-45720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Диагностика состояния мелкой  моторики у детей;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2 этап Практический</a:t>
            </a:r>
          </a:p>
          <a:p>
            <a:pPr marL="457200" indent="-45720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    Работа с детьми.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Включение пальчиковых игр в  свои конспекты НОД;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2. Включение пальчиковых  игр в конспекты НОД воспитателя. </a:t>
            </a:r>
          </a:p>
          <a:p>
            <a:pPr marL="457200" indent="-457200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 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Работа с родителями: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Беседа-семинар с родителями .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Оформление стенда «Упражнения на развитие пальчиковой моторики».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457200" indent="-457200"/>
            <a:r>
              <a:rPr lang="ru-RU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                                          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Работа с педагогами ДОУ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Консультация «Роль развития мелкой моторики.»</a:t>
            </a:r>
          </a:p>
          <a:p>
            <a:pPr marL="457200" indent="-457200"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Презентация игр и пособий по развитию мелкой моторики у детей</a:t>
            </a:r>
          </a:p>
          <a:p>
            <a:pPr marL="457200" lvl="0" indent="-457200">
              <a:buFontTx/>
              <a:buAutoNum type="arabicPeriod"/>
            </a:pPr>
            <a:endParaRPr lang="ru-RU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2000240" y="428596"/>
            <a:ext cx="23469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3 этап Итоговый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356" y="1000100"/>
            <a:ext cx="492922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Диагностика мелкой моторики у детей; </a:t>
            </a:r>
          </a:p>
          <a:p>
            <a:pPr marL="44450" indent="2016125"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Презентация «Развитие пальчиковой моторики»</a:t>
            </a:r>
            <a:r>
              <a:rPr lang="ru-RU" sz="2400" u="sng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 </a:t>
            </a:r>
          </a:p>
          <a:p>
            <a:pPr marL="44450" indent="2016125">
              <a:buNone/>
            </a:pPr>
            <a:endParaRPr lang="ru-RU" sz="2400" u="sng" dirty="0" smtClean="0">
              <a:solidFill>
                <a:schemeClr val="tx2">
                  <a:lumMod val="50000"/>
                </a:schemeClr>
              </a:solidFill>
              <a:latin typeface="Gabriola" pitchFamily="82" charset="0"/>
            </a:endParaRPr>
          </a:p>
          <a:p>
            <a:pPr marL="44450" indent="2016125">
              <a:buNone/>
            </a:pPr>
            <a:r>
              <a:rPr lang="ru-RU" sz="3200" u="sng" dirty="0" smtClean="0">
                <a:solidFill>
                  <a:schemeClr val="tx2">
                    <a:lumMod val="50000"/>
                  </a:schemeClr>
                </a:solidFill>
                <a:latin typeface="Gabriola" pitchFamily="82" charset="0"/>
              </a:rPr>
              <a:t>Выводы:</a:t>
            </a:r>
          </a:p>
          <a:p>
            <a:pPr marL="502920" indent="-457200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       Качественное и регулярное использование пальчиковой  гимнастики педагогами в процессе НОД и родителями в домашних условиях с детьми способствует укреплению мышц мелкой моторики пальцев рук</a:t>
            </a:r>
            <a:r>
              <a:rPr lang="ru-RU" sz="2400" dirty="0" smtClean="0"/>
              <a:t>, что позволяет добиться положительных результатов и в  речевом развитии детей.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Gabriola" pitchFamily="82" charset="0"/>
            </a:endParaRPr>
          </a:p>
          <a:p>
            <a:pPr marL="457200" indent="-457200">
              <a:buAutoNum type="arabicPeriod"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da588_c314a755_or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90" y="952475"/>
            <a:ext cx="626868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Литература: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ru-RU" dirty="0" smtClean="0"/>
              <a:t>1) </a:t>
            </a:r>
            <a:r>
              <a:rPr lang="ru-RU" dirty="0" err="1" smtClean="0"/>
              <a:t>Шанина</a:t>
            </a:r>
            <a:r>
              <a:rPr lang="ru-RU" dirty="0" smtClean="0"/>
              <a:t> С. Е., Гаврилова А. М. Играем пальчиками - развиваем речь. Москва: «</a:t>
            </a:r>
            <a:r>
              <a:rPr lang="ru-RU" dirty="0" err="1" smtClean="0"/>
              <a:t>Рипол</a:t>
            </a:r>
            <a:r>
              <a:rPr lang="ru-RU" dirty="0" smtClean="0"/>
              <a:t> </a:t>
            </a:r>
            <a:r>
              <a:rPr lang="ru-RU" dirty="0" err="1" smtClean="0"/>
              <a:t>плассик</a:t>
            </a:r>
            <a:r>
              <a:rPr lang="ru-RU" dirty="0" smtClean="0"/>
              <a:t>», 2008;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Навицкая</a:t>
            </a:r>
            <a:r>
              <a:rPr lang="ru-RU" dirty="0" smtClean="0"/>
              <a:t> О. П. Ум на кончиках пальцев. Веселые пальчиковые игры. Маленькие подсказки для родителей. Москва: «Сова», 2006;</a:t>
            </a:r>
          </a:p>
          <a:p>
            <a:r>
              <a:rPr lang="ru-RU" dirty="0" smtClean="0"/>
              <a:t>3) Данилова Л. Пальчиковые игры. Москва: «</a:t>
            </a:r>
            <a:r>
              <a:rPr lang="ru-RU" dirty="0" err="1" smtClean="0"/>
              <a:t>Росмэн</a:t>
            </a:r>
            <a:r>
              <a:rPr lang="ru-RU" dirty="0" smtClean="0"/>
              <a:t>», 2008;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Драко</a:t>
            </a:r>
            <a:r>
              <a:rPr lang="ru-RU" dirty="0" smtClean="0"/>
              <a:t> М. В. Развивающие пальчиковые игры. Минск: «Попурри», 2009;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Хвастовцев</a:t>
            </a:r>
            <a:r>
              <a:rPr lang="ru-RU" dirty="0" smtClean="0"/>
              <a:t> А. Умные ручки. Пальчиковые </a:t>
            </a:r>
            <a:r>
              <a:rPr lang="ru-RU" dirty="0" err="1" smtClean="0"/>
              <a:t>потешки</a:t>
            </a:r>
            <a:r>
              <a:rPr lang="ru-RU" dirty="0" smtClean="0"/>
              <a:t> для детей от 3 месяцев до 7 лет. Новосибирск: «Сибирское университетское издание», 2008;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Анищенкова</a:t>
            </a:r>
            <a:r>
              <a:rPr lang="ru-RU" dirty="0" smtClean="0"/>
              <a:t> Е. С. Пальчиковая гимнастика. Пособие для родителей и педагогов. Владимир: «</a:t>
            </a:r>
            <a:r>
              <a:rPr lang="ru-RU" dirty="0" err="1" smtClean="0"/>
              <a:t>Астрель</a:t>
            </a:r>
            <a:r>
              <a:rPr lang="ru-RU" dirty="0" smtClean="0"/>
              <a:t>», 2006;</a:t>
            </a:r>
          </a:p>
          <a:p>
            <a:r>
              <a:rPr lang="ru-RU" dirty="0" smtClean="0"/>
              <a:t>7) Белая А. Е., </a:t>
            </a:r>
            <a:r>
              <a:rPr lang="ru-RU" dirty="0" err="1" smtClean="0"/>
              <a:t>Мирясова</a:t>
            </a:r>
            <a:r>
              <a:rPr lang="ru-RU" dirty="0" smtClean="0"/>
              <a:t> В. И., Пальчиковые игры для развития речи дошкольников. Москва: «</a:t>
            </a:r>
            <a:r>
              <a:rPr lang="ru-RU" dirty="0" err="1" smtClean="0"/>
              <a:t>Профиздат</a:t>
            </a:r>
            <a:r>
              <a:rPr lang="ru-RU" dirty="0" smtClean="0"/>
              <a:t>», 2001;</a:t>
            </a:r>
          </a:p>
          <a:p>
            <a:r>
              <a:rPr lang="ru-RU" dirty="0" smtClean="0"/>
              <a:t>8) </a:t>
            </a:r>
            <a:r>
              <a:rPr lang="ru-RU" dirty="0" err="1" smtClean="0"/>
              <a:t>Чурзина</a:t>
            </a:r>
            <a:r>
              <a:rPr lang="ru-RU" dirty="0" smtClean="0"/>
              <a:t> Н. О. Пальчиковые куклы. Москва: «Сова», 2007.</a:t>
            </a:r>
            <a:endParaRPr lang="ru-RU" dirty="0"/>
          </a:p>
        </p:txBody>
      </p:sp>
      <p:pic>
        <p:nvPicPr>
          <p:cNvPr id="8" name="Рисунок 7" descr="147_а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8" y="6000760"/>
            <a:ext cx="2214578" cy="225864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3927</TotalTime>
  <Words>1021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66</cp:revision>
  <dcterms:created xsi:type="dcterms:W3CDTF">2015-02-20T15:03:39Z</dcterms:created>
  <dcterms:modified xsi:type="dcterms:W3CDTF">2015-03-02T10:51:06Z</dcterms:modified>
</cp:coreProperties>
</file>